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313" r:id="rId2"/>
    <p:sldId id="413" r:id="rId3"/>
    <p:sldId id="466" r:id="rId4"/>
    <p:sldId id="415" r:id="rId5"/>
    <p:sldId id="472" r:id="rId6"/>
    <p:sldId id="468" r:id="rId7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226"/>
    <a:srgbClr val="335BC7"/>
    <a:srgbClr val="2637C7"/>
    <a:srgbClr val="3366FF"/>
    <a:srgbClr val="0000C7"/>
    <a:srgbClr val="D70F0F"/>
    <a:srgbClr val="FF0000"/>
    <a:srgbClr val="B20000"/>
    <a:srgbClr val="EA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0" autoAdjust="0"/>
    <p:restoredTop sz="62346" autoAdjust="0"/>
  </p:normalViewPr>
  <p:slideViewPr>
    <p:cSldViewPr>
      <p:cViewPr varScale="1">
        <p:scale>
          <a:sx n="83" d="100"/>
          <a:sy n="83" d="100"/>
        </p:scale>
        <p:origin x="208" y="2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7/22/22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00"/>
              </a:buClr>
              <a:defRPr sz="2400"/>
            </a:lvl1pPr>
          </a:lstStyle>
          <a:p>
            <a:pPr lvl="0">
              <a:buClr>
                <a:srgbClr val="000000"/>
              </a:buClr>
              <a:defRPr sz="1800">
                <a:uFillTx/>
              </a:defRPr>
            </a:pPr>
            <a:endParaRPr lang="en-US" sz="2400" baseline="0" dirty="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endParaRPr sz="2400" dirty="0">
              <a:uFill>
                <a:solidFill/>
              </a:u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chemeClr val="bg1"/>
              </a:solidFill>
              <a:latin typeface="Arial" charset="0"/>
              <a:ea typeface="+mn-ea"/>
              <a:cs typeface="Arial" charset="0"/>
              <a:sym typeface="Arial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4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7/22/22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7/22/22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7/22/22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7/22/22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7/22/22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7/22/22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7/22/22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7/22/22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7/22/22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7/22/22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495300" y="2419350"/>
            <a:ext cx="8153400" cy="100584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 algn="ctr" defTabSz="384047">
              <a:spcAft>
                <a:spcPts val="600"/>
              </a:spcAft>
              <a:defRPr sz="1800">
                <a:solidFill>
                  <a:srgbClr val="000000"/>
                </a:solidFill>
                <a:uFillTx/>
              </a:defRPr>
            </a:pPr>
            <a:r>
              <a:rPr lang="en-GB" sz="6700" dirty="0">
                <a:solidFill>
                  <a:schemeClr val="tx1"/>
                </a:solidFill>
                <a:cs typeface="Calibri"/>
              </a:rPr>
              <a:t>Look up!</a:t>
            </a:r>
            <a:br>
              <a:rPr lang="en-GB" sz="6700" dirty="0">
                <a:solidFill>
                  <a:schemeClr val="tx1"/>
                </a:solidFill>
                <a:cs typeface="Calibri"/>
              </a:rPr>
            </a:br>
            <a:r>
              <a:rPr lang="en-GB" sz="3100" dirty="0">
                <a:solidFill>
                  <a:schemeClr val="tx1"/>
                </a:solidFill>
                <a:cs typeface="Calibri"/>
              </a:rPr>
              <a:t>How to practically live-out your identity in Christ</a:t>
            </a:r>
            <a:endParaRPr sz="3100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cs typeface="Calibri"/>
            </a:endParaRPr>
          </a:p>
        </p:txBody>
      </p:sp>
      <p:sp>
        <p:nvSpPr>
          <p:cNvPr id="55" name="Shape 55"/>
          <p:cNvSpPr>
            <a:spLocks noGrp="1"/>
          </p:cNvSpPr>
          <p:nvPr>
            <p:ph type="body" idx="4294967295"/>
          </p:nvPr>
        </p:nvSpPr>
        <p:spPr>
          <a:xfrm>
            <a:off x="3352800" y="3863510"/>
            <a:ext cx="7123112" cy="1255713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algn="ctr">
              <a:defRPr sz="1800">
                <a:uFillTx/>
              </a:defRPr>
            </a:pPr>
            <a:r>
              <a:rPr sz="2400" dirty="0">
                <a:uFill>
                  <a:solidFill/>
                </a:uFill>
              </a:rPr>
              <a:t>Glynn Harrison</a:t>
            </a:r>
            <a:endParaRPr lang="en-GB" sz="2400" dirty="0">
              <a:uFill>
                <a:solidFill/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1532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1394662_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3"/>
            <a:ext cx="9144000" cy="5139512"/>
          </a:xfrm>
          <a:prstGeom prst="rect">
            <a:avLst/>
          </a:prstGeom>
        </p:spPr>
      </p:pic>
      <p:pic>
        <p:nvPicPr>
          <p:cNvPr id="7" name="Picture 1" descr="15181745_s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100000" l="28889" r="7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504950"/>
            <a:ext cx="338455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C76708-C912-08F9-6804-BB52A31AF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87" y="1266824"/>
            <a:ext cx="7162800" cy="1005840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Yu Gothic UI" panose="020B0700000000000000" pitchFamily="34" charset="-128"/>
                <a:ea typeface="Yu Gothic UI" panose="020B0700000000000000" pitchFamily="34" charset="-128"/>
              </a:rPr>
              <a:t>‘See what great love the Father has lavished on us, that we should be called children of God.</a:t>
            </a:r>
            <a:br>
              <a:rPr lang="en-GB" sz="2400" b="1" dirty="0">
                <a:solidFill>
                  <a:schemeClr val="bg1"/>
                </a:solidFill>
                <a:latin typeface="Yu Gothic UI" panose="020B0700000000000000" pitchFamily="34" charset="-128"/>
                <a:ea typeface="Yu Gothic UI" panose="020B0700000000000000" pitchFamily="34" charset="-128"/>
              </a:rPr>
            </a:br>
            <a:r>
              <a:rPr lang="en-GB" sz="2400" b="1" dirty="0">
                <a:solidFill>
                  <a:schemeClr val="bg1"/>
                </a:solidFill>
                <a:latin typeface="Yu Gothic UI" panose="020B0700000000000000" pitchFamily="34" charset="-128"/>
                <a:ea typeface="Yu Gothic UI" panose="020B0700000000000000" pitchFamily="34" charset="-128"/>
              </a:rPr>
              <a:t>And that is what we are.’</a:t>
            </a:r>
            <a:br>
              <a:rPr lang="en-GB" sz="2400" b="1" dirty="0">
                <a:solidFill>
                  <a:schemeClr val="bg1"/>
                </a:solidFill>
                <a:latin typeface="Yu Gothic UI" panose="020B0700000000000000" pitchFamily="34" charset="-128"/>
                <a:ea typeface="Yu Gothic UI" panose="020B0700000000000000" pitchFamily="34" charset="-128"/>
              </a:rPr>
            </a:br>
            <a:r>
              <a:rPr lang="en-GB" sz="2400" b="1" dirty="0">
                <a:solidFill>
                  <a:schemeClr val="bg1"/>
                </a:solidFill>
                <a:latin typeface="Yu Gothic UI" panose="020B0700000000000000" pitchFamily="34" charset="-128"/>
                <a:ea typeface="Yu Gothic UI" panose="020B0700000000000000" pitchFamily="34" charset="-128"/>
              </a:rPr>
              <a:t>(1 John 3: 1)</a:t>
            </a:r>
          </a:p>
        </p:txBody>
      </p:sp>
    </p:spTree>
    <p:extLst>
      <p:ext uri="{BB962C8B-B14F-4D97-AF65-F5344CB8AC3E}">
        <p14:creationId xmlns:p14="http://schemas.microsoft.com/office/powerpoint/2010/main" val="34423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511F1-1FDA-8896-D4C1-FB1BF3DCC1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657350"/>
            <a:ext cx="8686800" cy="32766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GB" sz="2800" b="1" dirty="0">
                <a:latin typeface="Yu Gothic UI" panose="020B0700000000000000" pitchFamily="34" charset="-128"/>
                <a:ea typeface="Yu Gothic UI" panose="020B0700000000000000" pitchFamily="34" charset="-128"/>
              </a:rPr>
              <a:t>A Father’s: 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GB" sz="2500" b="1" dirty="0">
                <a:latin typeface="Yu Gothic UI" panose="020B0700000000000000" pitchFamily="34" charset="-128"/>
                <a:ea typeface="Yu Gothic UI" panose="020B0700000000000000" pitchFamily="34" charset="-128"/>
              </a:rPr>
              <a:t>Image 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GB" sz="2500" b="1" dirty="0">
                <a:latin typeface="Yu Gothic UI" panose="020B0700000000000000" pitchFamily="34" charset="-128"/>
                <a:ea typeface="Yu Gothic UI" panose="020B0700000000000000" pitchFamily="34" charset="-128"/>
              </a:rPr>
              <a:t>Worth 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GB" sz="2500" b="1" dirty="0">
                <a:latin typeface="Yu Gothic UI" panose="020B0700000000000000" pitchFamily="34" charset="-128"/>
                <a:ea typeface="Yu Gothic UI" panose="020B0700000000000000" pitchFamily="34" charset="-128"/>
              </a:rPr>
              <a:t>Approval</a:t>
            </a:r>
          </a:p>
          <a:p>
            <a:pPr marL="1154430" lvl="2" indent="-514350">
              <a:buFont typeface="+mj-lt"/>
              <a:buAutoNum type="arabicPeriod"/>
            </a:pPr>
            <a:r>
              <a:rPr lang="en-GB" sz="2500" b="1" dirty="0">
                <a:latin typeface="Yu Gothic UI" panose="020B0700000000000000" pitchFamily="34" charset="-128"/>
                <a:ea typeface="Yu Gothic UI" panose="020B0700000000000000" pitchFamily="34" charset="-128"/>
              </a:rPr>
              <a:t>Patience </a:t>
            </a:r>
          </a:p>
          <a:p>
            <a:pPr marL="365760" lvl="1" indent="0">
              <a:buNone/>
            </a:pPr>
            <a:endParaRPr lang="en-GB" sz="2800" b="1" dirty="0">
              <a:latin typeface="Yu Gothic UI" panose="020B0700000000000000" pitchFamily="34" charset="-128"/>
              <a:ea typeface="Yu Gothic UI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096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CA4222-213E-F9EF-5B8A-3FFBC21E7C38}"/>
              </a:ext>
            </a:extLst>
          </p:cNvPr>
          <p:cNvSpPr txBox="1">
            <a:spLocks/>
          </p:cNvSpPr>
          <p:nvPr/>
        </p:nvSpPr>
        <p:spPr>
          <a:xfrm>
            <a:off x="419100" y="1047750"/>
            <a:ext cx="8305800" cy="335280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"/>
              <a:buNone/>
            </a:pPr>
            <a:r>
              <a:rPr lang="en-GB" sz="2000" dirty="0">
                <a:latin typeface="Avenir Book" panose="02000503020000020003" pitchFamily="2" charset="0"/>
              </a:rPr>
              <a:t>“But if you are a poor creature – poisoned by a wretched upbringing in some house full of vulgar jealousies and senseless quarrels – saddled, by no choice of your own, with some loathsome sexual [problem] – nagged day in and day out by an inferiority complex that makes you snap at your best friends – do not despair. He knows all about it. You are one of the poor whom he blessed. He knows what a wretched machine you are trying to drive. Keep on. Do what you can. One day he will sling it on the scrapheap and give you a new one. And then you may astonish as all – not least yourself: for you have learned your driving in a hard school”</a:t>
            </a:r>
          </a:p>
          <a:p>
            <a:pPr marL="0" indent="0">
              <a:buFont typeface="Wingdings"/>
              <a:buNone/>
            </a:pPr>
            <a:r>
              <a:rPr lang="en-GB" sz="2400" dirty="0">
                <a:latin typeface="Avenir Book" panose="02000503020000020003" pitchFamily="2" charset="0"/>
              </a:rPr>
              <a:t>				</a:t>
            </a:r>
            <a:r>
              <a:rPr lang="en-GB" sz="1800" dirty="0">
                <a:latin typeface="Avenir Book" panose="02000503020000020003" pitchFamily="2" charset="0"/>
              </a:rPr>
              <a:t>Mere Christianity. C.S Lewis</a:t>
            </a:r>
          </a:p>
        </p:txBody>
      </p:sp>
    </p:spTree>
    <p:extLst>
      <p:ext uri="{BB962C8B-B14F-4D97-AF65-F5344CB8AC3E}">
        <p14:creationId xmlns:p14="http://schemas.microsoft.com/office/powerpoint/2010/main" val="23452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275" y="895350"/>
            <a:ext cx="874118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Harrison, G (2016)  Who am I today? The Modern Crisis of Identity.</a:t>
            </a:r>
          </a:p>
          <a:p>
            <a:pPr algn="ctr"/>
            <a:r>
              <a:rPr lang="en-GB" sz="2000" dirty="0"/>
              <a:t> Cambridge Papers, Jubilee centre</a:t>
            </a:r>
          </a:p>
          <a:p>
            <a:pPr algn="ctr"/>
            <a:endParaRPr lang="en-GB" sz="2000" dirty="0"/>
          </a:p>
          <a:p>
            <a:r>
              <a:rPr lang="en-GB" sz="2000" dirty="0"/>
              <a:t>Harrison, G (2013) The Big Ego Trip (IVP)</a:t>
            </a:r>
          </a:p>
          <a:p>
            <a:endParaRPr lang="en-GB" sz="2000" dirty="0"/>
          </a:p>
          <a:p>
            <a:r>
              <a:rPr lang="en-GB" sz="2000" dirty="0"/>
              <a:t>Harrison G (2017)  A Better Story: God, sex and human flourishing (IVP)</a:t>
            </a:r>
          </a:p>
          <a:p>
            <a:endParaRPr lang="en-GB" sz="2000" dirty="0"/>
          </a:p>
          <a:p>
            <a:r>
              <a:rPr lang="en-GB" sz="2000" dirty="0"/>
              <a:t>Rosner B.S (2022) Known by God: a biblical theology of personal identity. Zondervan</a:t>
            </a:r>
          </a:p>
          <a:p>
            <a:endParaRPr lang="en-GB" sz="2000" dirty="0"/>
          </a:p>
          <a:p>
            <a:r>
              <a:rPr lang="en-GB" sz="2000" dirty="0"/>
              <a:t>Sprinkle P (2022) Embodied: transgender identities, the Church and what the Bible says’</a:t>
            </a:r>
          </a:p>
          <a:p>
            <a:endParaRPr lang="en-GB" sz="2000" dirty="0"/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18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84F7F00-9117-FEB3-BFD3-E49933DE7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3700" y="565361"/>
            <a:ext cx="2946400" cy="2209800"/>
          </a:xfrm>
          <a:prstGeom prst="rect">
            <a:avLst/>
          </a:prstGeom>
        </p:spPr>
      </p:pic>
      <p:pic>
        <p:nvPicPr>
          <p:cNvPr id="16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548DF2B5-1CBF-7138-6DDC-EA71FC16F6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3000" y="1352550"/>
            <a:ext cx="3251200" cy="2438400"/>
          </a:xfr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B0B90080-7B4C-8F7F-189B-EA58109FC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36102"/>
            <a:ext cx="3209494" cy="4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8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0</TotalTime>
  <Words>301</Words>
  <Application>Microsoft Macintosh PowerPoint</Application>
  <PresentationFormat>On-screen Show (16:9)</PresentationFormat>
  <Paragraphs>21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Yu Gothic UI</vt:lpstr>
      <vt:lpstr>Arial</vt:lpstr>
      <vt:lpstr>Avenir Book</vt:lpstr>
      <vt:lpstr>Calibri</vt:lpstr>
      <vt:lpstr>Tw Cen MT</vt:lpstr>
      <vt:lpstr>Wingdings</vt:lpstr>
      <vt:lpstr>Wingdings 2</vt:lpstr>
      <vt:lpstr>Widescreen Presentation</vt:lpstr>
      <vt:lpstr>Look up! How to practically live-out your identity in Christ</vt:lpstr>
      <vt:lpstr>‘See what great love the Father has lavished on us, that we should be called children of God. And that is what we are.’ (1 John 3: 1)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2022-07-22T06:33:30Z</dcterms:modified>
</cp:coreProperties>
</file>